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3" r:id="rId4"/>
    <p:sldId id="264" r:id="rId5"/>
    <p:sldId id="265" r:id="rId6"/>
  </p:sldIdLst>
  <p:sldSz cx="9144000" cy="6858000" type="screen4x3"/>
  <p:notesSz cx="9942513" cy="67611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613"/>
  </p:normalViewPr>
  <p:slideViewPr>
    <p:cSldViewPr snapToGrid="0" snapToObjects="1">
      <p:cViewPr varScale="1">
        <p:scale>
          <a:sx n="79" d="100"/>
          <a:sy n="79" d="100"/>
        </p:scale>
        <p:origin x="12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CE9B7-4514-411E-8EB0-ABAF395893FD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6154B-8AA0-46F6-A0AE-8E704E9C6B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179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31790" y="1"/>
            <a:ext cx="4308422" cy="339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11110-197A-4BFD-B73A-DA3F5B779612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49638" y="844550"/>
            <a:ext cx="3043237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4252" y="3253809"/>
            <a:ext cx="795401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92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68764-775D-403B-A6A0-4CD5CA422D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66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93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46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80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202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68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24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85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7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9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93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39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77DD1-004F-564C-8298-CB0DCD35550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3715-C75F-5244-A7C3-4F9B3A4EC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85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3202132" y="1122523"/>
            <a:ext cx="1704108" cy="580259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Direzione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634836" y="396051"/>
            <a:ext cx="628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latin typeface="Lexia Readable" pitchFamily="2" charset="0"/>
                <a:ea typeface="Lexia Readable" pitchFamily="2" charset="0"/>
              </a:rPr>
              <a:t>CONSIGLIO DI PRESIDENZA</a:t>
            </a:r>
            <a:endParaRPr lang="it-IT" b="1" dirty="0">
              <a:latin typeface="Lexia Readable" pitchFamily="2" charset="0"/>
              <a:ea typeface="Lexia Readable" pitchFamily="2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758531" y="3070937"/>
            <a:ext cx="1728354" cy="625079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Coordinatore</a:t>
            </a:r>
            <a:r>
              <a:rPr lang="it-IT" dirty="0">
                <a:solidFill>
                  <a:schemeClr val="tx1"/>
                </a:solidFill>
              </a:rPr>
              <a:t> didattico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758531" y="4152409"/>
            <a:ext cx="1714502" cy="630613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Collaboratore Vicario</a:t>
            </a:r>
          </a:p>
        </p:txBody>
      </p:sp>
      <p:sp>
        <p:nvSpPr>
          <p:cNvPr id="18" name="Rettangolo arrotondato 17"/>
          <p:cNvSpPr/>
          <p:nvPr/>
        </p:nvSpPr>
        <p:spPr>
          <a:xfrm>
            <a:off x="5396344" y="2098981"/>
            <a:ext cx="1728355" cy="671949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Pastorale scolastica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5396344" y="3696016"/>
            <a:ext cx="1728354" cy="576378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Economato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5306286" y="4626420"/>
            <a:ext cx="1818412" cy="576378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Amministrazione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2639291" y="3108029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Giovanni </a:t>
            </a:r>
            <a:r>
              <a:rPr lang="it-IT" dirty="0" err="1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Aliberti</a:t>
            </a:r>
            <a:endParaRPr lang="it-IT" dirty="0">
              <a:solidFill>
                <a:schemeClr val="tx1"/>
              </a:solidFill>
              <a:latin typeface="Lexia Readable" pitchFamily="2" charset="0"/>
              <a:ea typeface="Lexia Readable" pitchFamily="2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7277104" y="3738864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Maria Luisa </a:t>
            </a:r>
            <a:r>
              <a:rPr lang="it-IT" dirty="0" err="1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Trevisanello</a:t>
            </a:r>
            <a:endParaRPr lang="it-IT" dirty="0">
              <a:solidFill>
                <a:schemeClr val="tx1"/>
              </a:solidFill>
              <a:latin typeface="Lexia Readable" pitchFamily="2" charset="0"/>
              <a:ea typeface="Lexia Readable" pitchFamily="2" charset="0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5188527" y="1118850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Mafalda Diana</a:t>
            </a:r>
          </a:p>
        </p:txBody>
      </p:sp>
      <p:sp>
        <p:nvSpPr>
          <p:cNvPr id="28" name="Rettangolo arrotondato 27"/>
          <p:cNvSpPr/>
          <p:nvPr/>
        </p:nvSpPr>
        <p:spPr>
          <a:xfrm>
            <a:off x="7277104" y="2098981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Francesca Venturelli</a:t>
            </a:r>
          </a:p>
        </p:txBody>
      </p:sp>
      <p:sp>
        <p:nvSpPr>
          <p:cNvPr id="30" name="Rettangolo arrotondato 29"/>
          <p:cNvSpPr/>
          <p:nvPr/>
        </p:nvSpPr>
        <p:spPr>
          <a:xfrm>
            <a:off x="2639291" y="4140533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Michela Soave</a:t>
            </a:r>
          </a:p>
        </p:txBody>
      </p:sp>
      <p:sp>
        <p:nvSpPr>
          <p:cNvPr id="31" name="Rettangolo arrotondato 30"/>
          <p:cNvSpPr/>
          <p:nvPr/>
        </p:nvSpPr>
        <p:spPr>
          <a:xfrm>
            <a:off x="7277104" y="4626420"/>
            <a:ext cx="1728354" cy="5763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Andrea </a:t>
            </a:r>
            <a:r>
              <a:rPr lang="it-IT" dirty="0" err="1">
                <a:solidFill>
                  <a:schemeClr val="tx1"/>
                </a:solidFill>
                <a:latin typeface="Lexia Readable" pitchFamily="2" charset="0"/>
                <a:ea typeface="Lexia Readable" pitchFamily="2" charset="0"/>
              </a:rPr>
              <a:t>Bettin</a:t>
            </a:r>
            <a:endParaRPr lang="it-IT" dirty="0">
              <a:solidFill>
                <a:schemeClr val="tx1"/>
              </a:solidFill>
              <a:latin typeface="Lexia Readable" pitchFamily="2" charset="0"/>
              <a:ea typeface="Lexia Readable" pitchFamily="2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1898073" y="1688063"/>
            <a:ext cx="1291935" cy="11719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endCxn id="18" idx="1"/>
          </p:cNvCxnSpPr>
          <p:nvPr/>
        </p:nvCxnSpPr>
        <p:spPr>
          <a:xfrm>
            <a:off x="4395354" y="1702782"/>
            <a:ext cx="1000990" cy="7321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" idx="2"/>
          </p:cNvCxnSpPr>
          <p:nvPr/>
        </p:nvCxnSpPr>
        <p:spPr>
          <a:xfrm>
            <a:off x="4054186" y="1702782"/>
            <a:ext cx="1342158" cy="1981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3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60582" y="443732"/>
            <a:ext cx="7412181" cy="377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Lexia Readable" pitchFamily="2" charset="0"/>
                <a:ea typeface="Lexia Readable" pitchFamily="2" charset="0"/>
              </a:rPr>
              <a:t>COORDINATORI DI CLASSE</a:t>
            </a:r>
            <a:endParaRPr lang="it-IT" b="1" dirty="0">
              <a:latin typeface="Lexia Readable" pitchFamily="2" charset="0"/>
              <a:ea typeface="Lexia Readable" pitchFamily="2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342081"/>
              </p:ext>
            </p:extLst>
          </p:nvPr>
        </p:nvGraphicFramePr>
        <p:xfrm>
          <a:off x="1618672" y="1187977"/>
          <a:ext cx="6096000" cy="41875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4764">
                  <a:extLst>
                    <a:ext uri="{9D8B030D-6E8A-4147-A177-3AD203B41FA5}">
                      <a16:colId xmlns:a16="http://schemas.microsoft.com/office/drawing/2014/main" val="3460120404"/>
                    </a:ext>
                  </a:extLst>
                </a:gridCol>
                <a:gridCol w="3311236">
                  <a:extLst>
                    <a:ext uri="{9D8B030D-6E8A-4147-A177-3AD203B41FA5}">
                      <a16:colId xmlns:a16="http://schemas.microsoft.com/office/drawing/2014/main" val="434363576"/>
                    </a:ext>
                  </a:extLst>
                </a:gridCol>
              </a:tblGrid>
              <a:tr h="470967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Classe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03047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Chiara </a:t>
                      </a:r>
                      <a:r>
                        <a:rPr lang="it-IT" dirty="0" err="1"/>
                        <a:t>Ciol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107407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Vincenzo</a:t>
                      </a:r>
                      <a:r>
                        <a:rPr lang="it-IT" u="none" baseline="0" dirty="0">
                          <a:solidFill>
                            <a:schemeClr val="tx1"/>
                          </a:solidFill>
                        </a:rPr>
                        <a:t> Gaetano</a:t>
                      </a:r>
                      <a:endParaRPr lang="it-IT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840415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/>
                        <a:t>Giulia Lumare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680973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2AU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/>
                        <a:t>Valeria Sartore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642849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3AE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/>
                        <a:t>Nicola Giacometti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777371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3AU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Francesca Venturelli</a:t>
                      </a:r>
                      <a:endParaRPr lang="it-IT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55019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4AE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Silvia</a:t>
                      </a:r>
                      <a:r>
                        <a:rPr lang="it-IT" u="none" baseline="0" dirty="0">
                          <a:solidFill>
                            <a:schemeClr val="tx1"/>
                          </a:solidFill>
                        </a:rPr>
                        <a:t> Mascalzoni </a:t>
                      </a:r>
                      <a:endParaRPr lang="it-IT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98281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4BE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Laura</a:t>
                      </a:r>
                      <a:r>
                        <a:rPr lang="it-IT" u="non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u="none" baseline="0" dirty="0" err="1">
                          <a:solidFill>
                            <a:schemeClr val="tx1"/>
                          </a:solidFill>
                        </a:rPr>
                        <a:t>Lonardi</a:t>
                      </a:r>
                      <a:endParaRPr lang="it-IT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055495"/>
                  </a:ext>
                </a:extLst>
              </a:tr>
              <a:tr h="321861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5AE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Alberto </a:t>
                      </a:r>
                      <a:r>
                        <a:rPr lang="it-IT" u="none" dirty="0" err="1">
                          <a:solidFill>
                            <a:schemeClr val="tx1"/>
                          </a:solidFill>
                        </a:rPr>
                        <a:t>Piovan</a:t>
                      </a:r>
                      <a:endParaRPr lang="it-IT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607331"/>
                  </a:ext>
                </a:extLst>
              </a:tr>
              <a:tr h="42478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5BE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u="none" dirty="0">
                          <a:solidFill>
                            <a:schemeClr val="tx1"/>
                          </a:solidFill>
                        </a:rPr>
                        <a:t>Ilaria </a:t>
                      </a:r>
                      <a:r>
                        <a:rPr lang="it-IT" u="none" dirty="0" err="1">
                          <a:solidFill>
                            <a:schemeClr val="tx1"/>
                          </a:solidFill>
                        </a:rPr>
                        <a:t>Furegato</a:t>
                      </a:r>
                      <a:endParaRPr lang="it-IT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07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85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03564" y="1055231"/>
            <a:ext cx="741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Lexia Readable" pitchFamily="2" charset="0"/>
                <a:ea typeface="Lexia Readable" pitchFamily="2" charset="0"/>
              </a:rPr>
              <a:t>COORDINATORI DI DIPARTIMENTO</a:t>
            </a:r>
            <a:endParaRPr lang="it-IT" b="1" dirty="0">
              <a:latin typeface="Lexia Readable" pitchFamily="2" charset="0"/>
              <a:ea typeface="Lexia Readable" pitchFamily="2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1648691" y="2273300"/>
          <a:ext cx="609600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2453">
                  <a:extLst>
                    <a:ext uri="{9D8B030D-6E8A-4147-A177-3AD203B41FA5}">
                      <a16:colId xmlns:a16="http://schemas.microsoft.com/office/drawing/2014/main" val="3460120404"/>
                    </a:ext>
                  </a:extLst>
                </a:gridCol>
                <a:gridCol w="3163547">
                  <a:extLst>
                    <a:ext uri="{9D8B030D-6E8A-4147-A177-3AD203B41FA5}">
                      <a16:colId xmlns:a16="http://schemas.microsoft.com/office/drawing/2014/main" val="4343635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DIPARTIMENTO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Docente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990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sz="7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SCIENZE UMANE </a:t>
                      </a:r>
                    </a:p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DIRITTO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algn="ctr"/>
                      <a:endParaRPr lang="it-IT" sz="16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Alberto</a:t>
                      </a:r>
                      <a:r>
                        <a:rPr lang="it-IT" sz="1600" baseline="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  <a:r>
                        <a:rPr lang="it-IT" sz="1600" baseline="0" dirty="0" err="1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Piovan</a:t>
                      </a:r>
                      <a:endParaRPr lang="it-IT" sz="16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589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LINGUE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Irma Preti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680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LETTERE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Vincenzo Gaetano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2298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MATEMATICHE</a:t>
                      </a:r>
                      <a:r>
                        <a:rPr lang="it-IT" sz="16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-FISICHE</a:t>
                      </a:r>
                    </a:p>
                    <a:p>
                      <a:pPr algn="ctr"/>
                      <a:r>
                        <a:rPr lang="it-IT" sz="16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SCIENZE NATURALI-</a:t>
                      </a:r>
                      <a:r>
                        <a:rPr lang="it-IT" sz="16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SCIENZE MOTORIE</a:t>
                      </a:r>
                      <a:endParaRPr lang="it-IT" sz="16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Beatrice</a:t>
                      </a:r>
                      <a:r>
                        <a:rPr lang="it-IT" sz="1600" baseline="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Carniello</a:t>
                      </a:r>
                      <a:endParaRPr lang="it-IT" sz="16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19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5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 rot="5400000">
            <a:off x="4537364" y="2923362"/>
            <a:ext cx="7412181" cy="457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Lexia Readable" pitchFamily="2" charset="0"/>
                <a:ea typeface="Lexia Readable" pitchFamily="2" charset="0"/>
              </a:rPr>
              <a:t>FUNZIONI DI SISTEMA</a:t>
            </a:r>
            <a:endParaRPr lang="it-IT" b="1" dirty="0">
              <a:latin typeface="Lexia Readable" pitchFamily="2" charset="0"/>
              <a:ea typeface="Lexia Readable" pitchFamily="2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10881"/>
              </p:ext>
            </p:extLst>
          </p:nvPr>
        </p:nvGraphicFramePr>
        <p:xfrm>
          <a:off x="669652" y="159547"/>
          <a:ext cx="7345255" cy="66101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01855">
                  <a:extLst>
                    <a:ext uri="{9D8B030D-6E8A-4147-A177-3AD203B41FA5}">
                      <a16:colId xmlns:a16="http://schemas.microsoft.com/office/drawing/2014/main" val="346012040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434363576"/>
                    </a:ext>
                  </a:extLst>
                </a:gridCol>
              </a:tblGrid>
              <a:tr h="34120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SETTORE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03047"/>
                  </a:ext>
                </a:extLst>
              </a:tr>
              <a:tr h="44368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INVALSI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Michela Soave (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Ref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.)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Laura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Lonardi</a:t>
                      </a:r>
                      <a:endParaRPr lang="it-IT" sz="12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589180"/>
                  </a:ext>
                </a:extLst>
              </a:tr>
              <a:tr h="45611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Animatore digitale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(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Ref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.) Pietro Calore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680973"/>
                  </a:ext>
                </a:extLst>
              </a:tr>
              <a:tr h="44368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Orientamento entrata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Silvia Mascalzoni (Ref.) 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Margherita Stocchi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2298281"/>
                  </a:ext>
                </a:extLst>
              </a:tr>
              <a:tr h="44368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Orientamento uscita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Francesca Venturelli (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Ref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.)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Nicola Giacometti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1397810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PTOF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Francesca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Venturelli (Ref.) </a:t>
                      </a:r>
                    </a:p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- Vincenzo Gaetano – Nicola Giacometti – Sara Scalzitti – Beatrice Carniello</a:t>
                      </a:r>
                      <a:endParaRPr lang="it-IT" sz="12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792550"/>
                  </a:ext>
                </a:extLst>
              </a:tr>
              <a:tr h="42473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Educazione alla salute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Valeria Sartore  (Ref.)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Pietro 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Berno</a:t>
                      </a:r>
                      <a:endParaRPr lang="it-IT" sz="1200" baseline="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542765"/>
                  </a:ext>
                </a:extLst>
              </a:tr>
              <a:tr h="443684"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Gruppo di lavoro per l’Inclusione (GLI)</a:t>
                      </a:r>
                      <a:endParaRPr lang="it-IT" sz="12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Oscar Tiozzo Brasiola (Ref.)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Chiara </a:t>
                      </a:r>
                      <a:r>
                        <a:rPr lang="it-IT" sz="120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Ciol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– 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Margherita Stocchi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7595403"/>
                  </a:ext>
                </a:extLst>
              </a:tr>
              <a:tr h="41088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Pastorale scolastica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Francesca Venturelli (Ref.)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200" baseline="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Valeria Sartore 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– Nicola Giacometti</a:t>
                      </a:r>
                      <a:endParaRPr lang="it-IT" sz="12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8513375"/>
                  </a:ext>
                </a:extLst>
              </a:tr>
              <a:tr h="313898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PCTO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Silvia Mascalzoni (Ref.)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Giulia Lumare - </a:t>
                      </a:r>
                      <a:r>
                        <a:rPr lang="it-IT" sz="120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??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2584157"/>
                  </a:ext>
                </a:extLst>
              </a:tr>
              <a:tr h="17535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Servizio Biblioteca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Antonietta Lunardi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737666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MAUS-Comunica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Giulia Lumare (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Ref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.) </a:t>
                      </a:r>
                    </a:p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- Irma Preti – Ilaria 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Furegato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– Pietro Calore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166708"/>
                  </a:ext>
                </a:extLst>
              </a:tr>
              <a:tr h="25848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Commissione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</a:t>
                      </a:r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Educazione civica (Economia civile)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Alberto Piovan (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Ref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.) – Nicola Giacometti – Chiara 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Ciol</a:t>
                      </a: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 – Michela Soave - Margherita Stocchi – </a:t>
                      </a:r>
                      <a:r>
                        <a:rPr lang="it-IT" sz="1200" baseline="0" dirty="0">
                          <a:solidFill>
                            <a:srgbClr val="FF0000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lingua straniera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600766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Lexie Readable" pitchFamily="2" charset="0"/>
                          <a:ea typeface="Lexie Readable" pitchFamily="2" charset="0"/>
                        </a:rPr>
                        <a:t>Soggiorno all’esterno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latin typeface="Lexie Readable" pitchFamily="2" charset="0"/>
                          <a:ea typeface="Lexie Readable" pitchFamily="2" charset="0"/>
                        </a:rPr>
                        <a:t>Laura </a:t>
                      </a:r>
                      <a:r>
                        <a:rPr lang="it-IT" sz="1200" dirty="0" err="1">
                          <a:latin typeface="Lexie Readable" pitchFamily="2" charset="0"/>
                          <a:ea typeface="Lexie Readable" pitchFamily="2" charset="0"/>
                        </a:rPr>
                        <a:t>Lonardi</a:t>
                      </a:r>
                      <a:r>
                        <a:rPr lang="it-IT" sz="1200" dirty="0">
                          <a:latin typeface="Lexie Readable" pitchFamily="2" charset="0"/>
                          <a:ea typeface="Lexie Readable" pitchFamily="2" charset="0"/>
                        </a:rPr>
                        <a:t> (</a:t>
                      </a:r>
                      <a:r>
                        <a:rPr lang="it-IT" sz="1200" dirty="0" err="1">
                          <a:latin typeface="Lexie Readable" pitchFamily="2" charset="0"/>
                          <a:ea typeface="Lexie Readable" pitchFamily="2" charset="0"/>
                        </a:rPr>
                        <a:t>Ref</a:t>
                      </a:r>
                      <a:r>
                        <a:rPr lang="it-IT" sz="1200" dirty="0">
                          <a:latin typeface="Lexie Readable" pitchFamily="2" charset="0"/>
                          <a:ea typeface="Lexie Readable" pitchFamily="2" charset="0"/>
                        </a:rPr>
                        <a:t>.) Sara Scalzitti – Irma Preti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755461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Cyberbullismo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(Ref.) Vincenzo Gaetano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Pietro Calore – Pietro </a:t>
                      </a:r>
                      <a:r>
                        <a:rPr lang="it-IT" sz="1200" baseline="0" dirty="0" err="1">
                          <a:solidFill>
                            <a:schemeClr val="tx1"/>
                          </a:solidFill>
                          <a:latin typeface="Lexia Readable" pitchFamily="2" charset="0"/>
                          <a:ea typeface="Lexia Readable" pitchFamily="2" charset="0"/>
                        </a:rPr>
                        <a:t>Berno</a:t>
                      </a:r>
                      <a:endParaRPr lang="it-IT" sz="1200" baseline="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04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3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175640" y="686593"/>
            <a:ext cx="5066513" cy="118353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ext Box 94"/>
          <p:cNvSpPr txBox="1">
            <a:spLocks noChangeArrowheads="1"/>
          </p:cNvSpPr>
          <p:nvPr/>
        </p:nvSpPr>
        <p:spPr bwMode="auto">
          <a:xfrm>
            <a:off x="2001838" y="319084"/>
            <a:ext cx="2042318" cy="29845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ENTE GESTORE</a:t>
            </a:r>
            <a:endParaRPr lang="it-IT" altLang="it-IT" sz="2400">
              <a:latin typeface="Arial Unicode MS" pitchFamily="34" charset="-128"/>
            </a:endParaRPr>
          </a:p>
        </p:txBody>
      </p:sp>
      <p:sp>
        <p:nvSpPr>
          <p:cNvPr id="6" name="Text Box 30"/>
          <p:cNvSpPr txBox="1">
            <a:spLocks noChangeAspect="1" noChangeArrowheads="1"/>
          </p:cNvSpPr>
          <p:nvPr/>
        </p:nvSpPr>
        <p:spPr bwMode="auto">
          <a:xfrm>
            <a:off x="3885406" y="1364058"/>
            <a:ext cx="991480" cy="370683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ECONOMA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it-IT" altLang="it-IT" sz="900" dirty="0" err="1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Trevisanello</a:t>
            </a: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35495" y="721935"/>
            <a:ext cx="1504950" cy="346075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Segreteria della Scuola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(Fedeli)</a:t>
            </a:r>
            <a:endParaRPr lang="it-IT" altLang="it-IT" sz="2400" dirty="0"/>
          </a:p>
        </p:txBody>
      </p:sp>
      <p:sp>
        <p:nvSpPr>
          <p:cNvPr id="8" name="Text Box 38"/>
          <p:cNvSpPr txBox="1">
            <a:spLocks noChangeArrowheads="1"/>
          </p:cNvSpPr>
          <p:nvPr/>
        </p:nvSpPr>
        <p:spPr bwMode="auto">
          <a:xfrm>
            <a:off x="2288232" y="786069"/>
            <a:ext cx="1944688" cy="422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Consiglio di Presidenza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(Direttrice, Preside, Vicari, Economa, </a:t>
            </a:r>
            <a:r>
              <a:rPr lang="it-IT" altLang="it-IT" sz="900" dirty="0" err="1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</a:t>
            </a: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it-IT" altLang="it-IT" sz="900" dirty="0" err="1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Amm</a:t>
            </a: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.)</a:t>
            </a:r>
            <a:endParaRPr lang="it-IT" altLang="it-IT" sz="2400" dirty="0"/>
          </a:p>
        </p:txBody>
      </p:sp>
      <p:sp>
        <p:nvSpPr>
          <p:cNvPr id="10" name="Line 84"/>
          <p:cNvSpPr>
            <a:spLocks noChangeShapeType="1"/>
          </p:cNvSpPr>
          <p:nvPr/>
        </p:nvSpPr>
        <p:spPr bwMode="auto">
          <a:xfrm flipV="1">
            <a:off x="3657600" y="1368425"/>
            <a:ext cx="0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" name="Text Box 77"/>
          <p:cNvSpPr txBox="1">
            <a:spLocks noChangeArrowheads="1"/>
          </p:cNvSpPr>
          <p:nvPr/>
        </p:nvSpPr>
        <p:spPr bwMode="auto">
          <a:xfrm>
            <a:off x="4760144" y="5981154"/>
            <a:ext cx="1943100" cy="184150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Professionalità direttiva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12" name="Text Box 78"/>
          <p:cNvSpPr txBox="1">
            <a:spLocks noChangeArrowheads="1"/>
          </p:cNvSpPr>
          <p:nvPr/>
        </p:nvSpPr>
        <p:spPr bwMode="auto">
          <a:xfrm>
            <a:off x="4751388" y="6524625"/>
            <a:ext cx="1943100" cy="157163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B2B2B2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Responsabili di processo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15" name="Line 85"/>
          <p:cNvSpPr>
            <a:spLocks noChangeShapeType="1"/>
          </p:cNvSpPr>
          <p:nvPr/>
        </p:nvSpPr>
        <p:spPr bwMode="auto">
          <a:xfrm>
            <a:off x="3657600" y="13684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" name="Rectangle 98"/>
          <p:cNvSpPr>
            <a:spLocks noChangeArrowheads="1"/>
          </p:cNvSpPr>
          <p:nvPr/>
        </p:nvSpPr>
        <p:spPr bwMode="auto">
          <a:xfrm>
            <a:off x="0" y="-38417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8" name="Rectangle 100"/>
          <p:cNvSpPr>
            <a:spLocks noChangeArrowheads="1"/>
          </p:cNvSpPr>
          <p:nvPr/>
        </p:nvSpPr>
        <p:spPr bwMode="auto">
          <a:xfrm>
            <a:off x="0" y="0"/>
            <a:ext cx="990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solidFill>
                  <a:srgbClr val="000080"/>
                </a:solidFill>
              </a:rPr>
              <a:t>ORGANIGRAMMA DELL’ISTITUTO MARIA AUSILIATRICE</a:t>
            </a:r>
            <a:endParaRPr lang="it-IT" altLang="it-IT" sz="2400" b="1"/>
          </a:p>
        </p:txBody>
      </p:sp>
      <p:sp>
        <p:nvSpPr>
          <p:cNvPr id="22" name="Text Box 88"/>
          <p:cNvSpPr txBox="1">
            <a:spLocks noChangeAspect="1" noChangeArrowheads="1"/>
          </p:cNvSpPr>
          <p:nvPr/>
        </p:nvSpPr>
        <p:spPr bwMode="auto">
          <a:xfrm>
            <a:off x="5007769" y="1371192"/>
            <a:ext cx="981075" cy="377825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it-IT" altLang="it-IT" sz="900" dirty="0" err="1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Aliberti</a:t>
            </a: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25" name="Text Box 123"/>
          <p:cNvSpPr txBox="1">
            <a:spLocks noChangeAspect="1" noChangeArrowheads="1"/>
          </p:cNvSpPr>
          <p:nvPr/>
        </p:nvSpPr>
        <p:spPr bwMode="auto">
          <a:xfrm>
            <a:off x="6287266" y="851757"/>
            <a:ext cx="782637" cy="448693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Past</a:t>
            </a:r>
            <a:r>
              <a:rPr lang="it-IT" altLang="it-IT" sz="9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Scolastica</a:t>
            </a:r>
            <a:r>
              <a:rPr lang="it-IT" altLang="it-IT" sz="900" dirty="0">
                <a:solidFill>
                  <a:schemeClr val="bg1"/>
                </a:solidFill>
                <a:latin typeface="Arial Unicode MS" pitchFamily="34" charset="-128"/>
              </a:rPr>
              <a:t> (Venturelli)</a:t>
            </a:r>
          </a:p>
        </p:txBody>
      </p:sp>
      <p:sp>
        <p:nvSpPr>
          <p:cNvPr id="26" name="Text Box 133"/>
          <p:cNvSpPr txBox="1">
            <a:spLocks noChangeAspect="1" noChangeArrowheads="1"/>
          </p:cNvSpPr>
          <p:nvPr/>
        </p:nvSpPr>
        <p:spPr bwMode="auto">
          <a:xfrm>
            <a:off x="135890" y="1255685"/>
            <a:ext cx="1742257" cy="27940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tIns="0" bIns="0" anchor="ctr"/>
          <a:lstStyle>
            <a:defPPr>
              <a:defRPr lang="it-IT"/>
            </a:defPPr>
            <a:lvl1pPr algn="ctr">
              <a:spcBef>
                <a:spcPct val="0"/>
              </a:spcBef>
              <a:buFontTx/>
              <a:buNone/>
              <a:defRPr sz="9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r>
              <a:rPr lang="it-IT" altLang="it-IT" sz="1200" dirty="0"/>
              <a:t>2</a:t>
            </a:r>
            <a:r>
              <a:rPr lang="it-IT" altLang="it-IT" dirty="0"/>
              <a:t>. Esiti</a:t>
            </a:r>
          </a:p>
        </p:txBody>
      </p:sp>
      <p:sp>
        <p:nvSpPr>
          <p:cNvPr id="27" name="Text Box 135"/>
          <p:cNvSpPr txBox="1">
            <a:spLocks noChangeAspect="1" noChangeArrowheads="1"/>
          </p:cNvSpPr>
          <p:nvPr/>
        </p:nvSpPr>
        <p:spPr bwMode="auto">
          <a:xfrm>
            <a:off x="1280239" y="2199015"/>
            <a:ext cx="1742758" cy="50990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tIns="0" bIns="0" anchor="ctr"/>
          <a:lstStyle>
            <a:defPPr>
              <a:defRPr lang="it-IT"/>
            </a:defPPr>
            <a:lvl1pPr algn="ctr">
              <a:spcBef>
                <a:spcPct val="0"/>
              </a:spcBef>
              <a:buFontTx/>
              <a:buNone/>
              <a:defRPr sz="9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r>
              <a:rPr lang="it-IT" altLang="it-IT" sz="1050" dirty="0"/>
              <a:t>3. </a:t>
            </a:r>
            <a:r>
              <a:rPr lang="it-IT" altLang="it-IT" dirty="0" err="1"/>
              <a:t>Coorinatori</a:t>
            </a:r>
            <a:r>
              <a:rPr lang="it-IT" altLang="it-IT" dirty="0"/>
              <a:t> di dipartimento</a:t>
            </a:r>
          </a:p>
        </p:txBody>
      </p:sp>
      <p:sp>
        <p:nvSpPr>
          <p:cNvPr id="28" name="Text Box 136"/>
          <p:cNvSpPr txBox="1">
            <a:spLocks noChangeAspect="1" noChangeArrowheads="1"/>
          </p:cNvSpPr>
          <p:nvPr/>
        </p:nvSpPr>
        <p:spPr bwMode="auto">
          <a:xfrm>
            <a:off x="4893226" y="2195876"/>
            <a:ext cx="1832223" cy="497899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</a:t>
            </a:r>
            <a:r>
              <a:rPr lang="it-IT" altLang="it-IT" sz="9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Funzioni di Sistema</a:t>
            </a:r>
          </a:p>
        </p:txBody>
      </p:sp>
      <p:grpSp>
        <p:nvGrpSpPr>
          <p:cNvPr id="31" name="Group 211"/>
          <p:cNvGrpSpPr>
            <a:grpSpLocks/>
          </p:cNvGrpSpPr>
          <p:nvPr/>
        </p:nvGrpSpPr>
        <p:grpSpPr bwMode="auto">
          <a:xfrm>
            <a:off x="7492516" y="1749017"/>
            <a:ext cx="2087563" cy="1391951"/>
            <a:chOff x="4708" y="2341"/>
            <a:chExt cx="1315" cy="862"/>
          </a:xfrm>
        </p:grpSpPr>
        <p:sp>
          <p:nvSpPr>
            <p:cNvPr id="32" name="Rectangle 160"/>
            <p:cNvSpPr>
              <a:spLocks noChangeArrowheads="1"/>
            </p:cNvSpPr>
            <p:nvPr/>
          </p:nvSpPr>
          <p:spPr bwMode="auto">
            <a:xfrm>
              <a:off x="4708" y="2341"/>
              <a:ext cx="1315" cy="862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33" name="AutoShape 152"/>
            <p:cNvSpPr>
              <a:spLocks noChangeArrowheads="1"/>
            </p:cNvSpPr>
            <p:nvPr/>
          </p:nvSpPr>
          <p:spPr bwMode="auto">
            <a:xfrm>
              <a:off x="4758" y="2416"/>
              <a:ext cx="1204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000">
                  <a:solidFill>
                    <a:schemeClr val="accent2"/>
                  </a:solidFill>
                  <a:latin typeface="Arial Unicode MS" pitchFamily="34" charset="-128"/>
                </a:rPr>
                <a:t>Assemblea di classe</a:t>
              </a:r>
            </a:p>
          </p:txBody>
        </p:sp>
        <p:sp>
          <p:nvSpPr>
            <p:cNvPr id="34" name="AutoShape 153"/>
            <p:cNvSpPr>
              <a:spLocks noChangeArrowheads="1"/>
            </p:cNvSpPr>
            <p:nvPr/>
          </p:nvSpPr>
          <p:spPr bwMode="auto">
            <a:xfrm>
              <a:off x="4758" y="2598"/>
              <a:ext cx="1204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000">
                  <a:solidFill>
                    <a:schemeClr val="accent2"/>
                  </a:solidFill>
                  <a:latin typeface="Arial Unicode MS" pitchFamily="34" charset="-128"/>
                </a:rPr>
                <a:t>Consulta degli studenti</a:t>
              </a:r>
            </a:p>
          </p:txBody>
        </p:sp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4758" y="2780"/>
              <a:ext cx="1204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000">
                  <a:solidFill>
                    <a:schemeClr val="accent2"/>
                  </a:solidFill>
                  <a:latin typeface="Arial Unicode MS" pitchFamily="34" charset="-128"/>
                </a:rPr>
                <a:t>Organo di garanzia</a:t>
              </a:r>
            </a:p>
          </p:txBody>
        </p:sp>
        <p:sp>
          <p:nvSpPr>
            <p:cNvPr id="36" name="AutoShape 156"/>
            <p:cNvSpPr>
              <a:spLocks noChangeArrowheads="1"/>
            </p:cNvSpPr>
            <p:nvPr/>
          </p:nvSpPr>
          <p:spPr bwMode="auto">
            <a:xfrm>
              <a:off x="4758" y="2962"/>
              <a:ext cx="1204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000">
                  <a:solidFill>
                    <a:schemeClr val="accent2"/>
                  </a:solidFill>
                  <a:latin typeface="Arial Unicode MS" pitchFamily="34" charset="-128"/>
                </a:rPr>
                <a:t>Assemblea di Istituto</a:t>
              </a:r>
            </a:p>
          </p:txBody>
        </p:sp>
      </p:grpSp>
      <p:cxnSp>
        <p:nvCxnSpPr>
          <p:cNvPr id="37" name="AutoShape 161"/>
          <p:cNvCxnSpPr>
            <a:cxnSpLocks noChangeShapeType="1"/>
            <a:stCxn id="28" idx="3"/>
          </p:cNvCxnSpPr>
          <p:nvPr/>
        </p:nvCxnSpPr>
        <p:spPr bwMode="auto">
          <a:xfrm flipV="1">
            <a:off x="6725449" y="2421772"/>
            <a:ext cx="681956" cy="23054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" name="Group 214"/>
          <p:cNvGrpSpPr>
            <a:grpSpLocks/>
          </p:cNvGrpSpPr>
          <p:nvPr/>
        </p:nvGrpSpPr>
        <p:grpSpPr bwMode="auto">
          <a:xfrm>
            <a:off x="7472915" y="150985"/>
            <a:ext cx="2087563" cy="1547813"/>
            <a:chOff x="4672" y="890"/>
            <a:chExt cx="1315" cy="975"/>
          </a:xfrm>
        </p:grpSpPr>
        <p:sp>
          <p:nvSpPr>
            <p:cNvPr id="41" name="Rectangle 167"/>
            <p:cNvSpPr>
              <a:spLocks noChangeArrowheads="1"/>
            </p:cNvSpPr>
            <p:nvPr/>
          </p:nvSpPr>
          <p:spPr bwMode="auto">
            <a:xfrm>
              <a:off x="4672" y="890"/>
              <a:ext cx="1315" cy="975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auto">
            <a:xfrm>
              <a:off x="4776" y="935"/>
              <a:ext cx="1080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900" dirty="0">
                  <a:solidFill>
                    <a:schemeClr val="accent2"/>
                  </a:solidFill>
                  <a:latin typeface="Arial Unicode MS" pitchFamily="34" charset="-128"/>
                </a:rPr>
                <a:t>Consiglio di Istituto</a:t>
              </a:r>
            </a:p>
          </p:txBody>
        </p:sp>
        <p:sp>
          <p:nvSpPr>
            <p:cNvPr id="43" name="AutoShape 164"/>
            <p:cNvSpPr>
              <a:spLocks noChangeArrowheads="1"/>
            </p:cNvSpPr>
            <p:nvPr/>
          </p:nvSpPr>
          <p:spPr bwMode="auto">
            <a:xfrm>
              <a:off x="4785" y="1134"/>
              <a:ext cx="1080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900">
                  <a:solidFill>
                    <a:schemeClr val="accent2"/>
                  </a:solidFill>
                  <a:latin typeface="Arial Unicode MS" pitchFamily="34" charset="-128"/>
                </a:rPr>
                <a:t>Consiglio di classe</a:t>
              </a:r>
            </a:p>
          </p:txBody>
        </p:sp>
        <p:sp>
          <p:nvSpPr>
            <p:cNvPr id="44" name="AutoShape 165"/>
            <p:cNvSpPr>
              <a:spLocks noChangeArrowheads="1"/>
            </p:cNvSpPr>
            <p:nvPr/>
          </p:nvSpPr>
          <p:spPr bwMode="auto">
            <a:xfrm>
              <a:off x="4776" y="1330"/>
              <a:ext cx="1080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900">
                  <a:solidFill>
                    <a:schemeClr val="accent2"/>
                  </a:solidFill>
                  <a:latin typeface="Arial Unicode MS" pitchFamily="34" charset="-128"/>
                </a:rPr>
                <a:t>Collegio Docenti</a:t>
              </a:r>
            </a:p>
          </p:txBody>
        </p:sp>
        <p:sp>
          <p:nvSpPr>
            <p:cNvPr id="45" name="AutoShape 166"/>
            <p:cNvSpPr>
              <a:spLocks noChangeArrowheads="1"/>
            </p:cNvSpPr>
            <p:nvPr/>
          </p:nvSpPr>
          <p:spPr bwMode="auto">
            <a:xfrm>
              <a:off x="4776" y="1512"/>
              <a:ext cx="1080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800">
                  <a:solidFill>
                    <a:schemeClr val="accent2"/>
                  </a:solidFill>
                  <a:latin typeface="Arial Unicode MS" pitchFamily="34" charset="-128"/>
                </a:rPr>
                <a:t>Assemblea genitori e docenti</a:t>
              </a:r>
            </a:p>
          </p:txBody>
        </p:sp>
        <p:sp>
          <p:nvSpPr>
            <p:cNvPr id="46" name="AutoShape 176"/>
            <p:cNvSpPr>
              <a:spLocks noChangeArrowheads="1"/>
            </p:cNvSpPr>
            <p:nvPr/>
          </p:nvSpPr>
          <p:spPr bwMode="auto">
            <a:xfrm>
              <a:off x="4776" y="1693"/>
              <a:ext cx="1080" cy="151"/>
            </a:xfrm>
            <a:prstGeom prst="flowChartTerminator">
              <a:avLst/>
            </a:prstGeom>
            <a:solidFill>
              <a:srgbClr val="FFFFFF"/>
            </a:solidFill>
            <a:ln w="28575">
              <a:solidFill>
                <a:srgbClr val="003366"/>
              </a:solidFill>
              <a:miter lim="800000"/>
              <a:headEnd/>
              <a:tailEnd/>
            </a:ln>
          </p:spPr>
          <p:txBody>
            <a:bodyPr t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900">
                  <a:solidFill>
                    <a:schemeClr val="accent2"/>
                  </a:solidFill>
                  <a:latin typeface="Arial Unicode MS" pitchFamily="34" charset="-128"/>
                </a:rPr>
                <a:t>Coordinatori di classe</a:t>
              </a:r>
            </a:p>
          </p:txBody>
        </p:sp>
      </p:grpSp>
      <p:sp>
        <p:nvSpPr>
          <p:cNvPr id="47" name="Text Box 178"/>
          <p:cNvSpPr txBox="1">
            <a:spLocks noChangeAspect="1" noChangeArrowheads="1"/>
          </p:cNvSpPr>
          <p:nvPr/>
        </p:nvSpPr>
        <p:spPr bwMode="auto">
          <a:xfrm>
            <a:off x="4253855" y="765175"/>
            <a:ext cx="1419225" cy="342900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DIRETTRICE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(Diana)</a:t>
            </a:r>
            <a:endParaRPr lang="it-IT" altLang="it-IT" sz="900" dirty="0">
              <a:latin typeface="Arial Unicode MS" pitchFamily="34" charset="-128"/>
            </a:endParaRPr>
          </a:p>
        </p:txBody>
      </p:sp>
      <p:cxnSp>
        <p:nvCxnSpPr>
          <p:cNvPr id="51" name="AutoShape 206"/>
          <p:cNvCxnSpPr>
            <a:cxnSpLocks noChangeShapeType="1"/>
            <a:stCxn id="27" idx="2"/>
          </p:cNvCxnSpPr>
          <p:nvPr/>
        </p:nvCxnSpPr>
        <p:spPr bwMode="auto">
          <a:xfrm>
            <a:off x="2151618" y="2708920"/>
            <a:ext cx="0" cy="43204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 Box 215"/>
          <p:cNvSpPr txBox="1">
            <a:spLocks noChangeArrowheads="1"/>
          </p:cNvSpPr>
          <p:nvPr/>
        </p:nvSpPr>
        <p:spPr bwMode="auto">
          <a:xfrm>
            <a:off x="4749800" y="6237288"/>
            <a:ext cx="1943100" cy="18415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t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Modello Valutazione di Sistema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55" name="Text Box 88"/>
          <p:cNvSpPr txBox="1">
            <a:spLocks noChangeAspect="1" noChangeArrowheads="1"/>
          </p:cNvSpPr>
          <p:nvPr/>
        </p:nvSpPr>
        <p:spPr bwMode="auto">
          <a:xfrm>
            <a:off x="2596357" y="1363254"/>
            <a:ext cx="1176337" cy="377825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800" b="1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AMMINISTRATORE</a:t>
            </a:r>
            <a:r>
              <a:rPr lang="it-IT" altLang="it-IT" sz="900" b="1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it-IT" altLang="it-IT" sz="900" dirty="0" err="1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Bettin</a:t>
            </a:r>
            <a:r>
              <a:rPr lang="it-IT" altLang="it-IT" sz="900" dirty="0">
                <a:solidFill>
                  <a:srgbClr val="FFFF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it-IT" altLang="it-IT" sz="900" dirty="0">
              <a:latin typeface="Arial Unicode MS" pitchFamily="34" charset="-128"/>
            </a:endParaRPr>
          </a:p>
        </p:txBody>
      </p:sp>
      <p:sp>
        <p:nvSpPr>
          <p:cNvPr id="56" name="Text Box 123"/>
          <p:cNvSpPr txBox="1">
            <a:spLocks noChangeAspect="1" noChangeArrowheads="1"/>
          </p:cNvSpPr>
          <p:nvPr/>
        </p:nvSpPr>
        <p:spPr bwMode="auto">
          <a:xfrm>
            <a:off x="6287265" y="1389855"/>
            <a:ext cx="782637" cy="279400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Vicario</a:t>
            </a:r>
            <a:r>
              <a:rPr lang="it-IT" altLang="it-IT" sz="900" dirty="0">
                <a:solidFill>
                  <a:schemeClr val="bg1"/>
                </a:solidFill>
                <a:latin typeface="Arial Unicode MS" pitchFamily="34" charset="-128"/>
              </a:rPr>
              <a:t> (Soave)</a:t>
            </a:r>
          </a:p>
        </p:txBody>
      </p:sp>
      <p:cxnSp>
        <p:nvCxnSpPr>
          <p:cNvPr id="78" name="AutoShape 206"/>
          <p:cNvCxnSpPr>
            <a:cxnSpLocks noChangeShapeType="1"/>
            <a:stCxn id="28" idx="2"/>
          </p:cNvCxnSpPr>
          <p:nvPr/>
        </p:nvCxnSpPr>
        <p:spPr bwMode="auto">
          <a:xfrm flipH="1">
            <a:off x="5809337" y="2693775"/>
            <a:ext cx="1" cy="447027"/>
          </a:xfrm>
          <a:prstGeom prst="straightConnector1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 Box 133"/>
          <p:cNvSpPr txBox="1">
            <a:spLocks noChangeAspect="1" noChangeArrowheads="1"/>
          </p:cNvSpPr>
          <p:nvPr/>
        </p:nvSpPr>
        <p:spPr bwMode="auto">
          <a:xfrm>
            <a:off x="4229100" y="328609"/>
            <a:ext cx="1419225" cy="27940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tIns="0" bIns="0" anchor="ctr"/>
          <a:lstStyle>
            <a:defPPr>
              <a:defRPr lang="it-IT"/>
            </a:defPPr>
            <a:lvl1pPr algn="ctr">
              <a:spcBef>
                <a:spcPct val="0"/>
              </a:spcBef>
              <a:buFontTx/>
              <a:buNone/>
              <a:defRPr sz="900" b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r>
              <a:rPr lang="it-IT" altLang="it-IT" sz="1200" dirty="0"/>
              <a:t>1. </a:t>
            </a:r>
            <a:r>
              <a:rPr lang="it-IT" altLang="it-IT" dirty="0"/>
              <a:t>Contesto, Risorse</a:t>
            </a:r>
          </a:p>
        </p:txBody>
      </p:sp>
      <p:sp>
        <p:nvSpPr>
          <p:cNvPr id="81" name="Text Box 169"/>
          <p:cNvSpPr txBox="1">
            <a:spLocks noChangeAspect="1" noChangeArrowheads="1"/>
          </p:cNvSpPr>
          <p:nvPr/>
        </p:nvSpPr>
        <p:spPr bwMode="auto">
          <a:xfrm>
            <a:off x="145416" y="1776881"/>
            <a:ext cx="1704157" cy="304800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7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Unità di valutazione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9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it-IT" altLang="it-IT" sz="700" dirty="0" err="1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Aliberti</a:t>
            </a:r>
            <a:r>
              <a:rPr lang="it-IT" altLang="it-IT" sz="7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Soave, Venturelli, </a:t>
            </a:r>
            <a:r>
              <a:rPr lang="it-IT" altLang="it-IT" sz="700" dirty="0" err="1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Soardo</a:t>
            </a:r>
            <a:r>
              <a:rPr lang="it-IT" altLang="it-IT" sz="700" dirty="0">
                <a:solidFill>
                  <a:srgbClr val="00008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cxnSp>
        <p:nvCxnSpPr>
          <p:cNvPr id="82" name="Connettore 2 81"/>
          <p:cNvCxnSpPr>
            <a:endCxn id="79" idx="1"/>
          </p:cNvCxnSpPr>
          <p:nvPr/>
        </p:nvCxnSpPr>
        <p:spPr>
          <a:xfrm>
            <a:off x="4044156" y="468309"/>
            <a:ext cx="1849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AutoShape 185"/>
          <p:cNvCxnSpPr>
            <a:cxnSpLocks noChangeShapeType="1"/>
            <a:endCxn id="47" idx="0"/>
          </p:cNvCxnSpPr>
          <p:nvPr/>
        </p:nvCxnSpPr>
        <p:spPr bwMode="auto">
          <a:xfrm>
            <a:off x="4963467" y="608009"/>
            <a:ext cx="1" cy="1571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Connettore 2 84"/>
          <p:cNvCxnSpPr/>
          <p:nvPr/>
        </p:nvCxnSpPr>
        <p:spPr>
          <a:xfrm flipH="1">
            <a:off x="1775502" y="946685"/>
            <a:ext cx="4001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/>
          <p:nvPr/>
        </p:nvCxnSpPr>
        <p:spPr>
          <a:xfrm>
            <a:off x="4566598" y="2405192"/>
            <a:ext cx="310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/>
          <p:nvPr/>
        </p:nvCxnSpPr>
        <p:spPr>
          <a:xfrm flipH="1">
            <a:off x="3076327" y="2405192"/>
            <a:ext cx="15060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2 88"/>
          <p:cNvCxnSpPr/>
          <p:nvPr/>
        </p:nvCxnSpPr>
        <p:spPr>
          <a:xfrm>
            <a:off x="3759349" y="1896486"/>
            <a:ext cx="0" cy="535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ttangolo 91"/>
          <p:cNvSpPr/>
          <p:nvPr/>
        </p:nvSpPr>
        <p:spPr>
          <a:xfrm>
            <a:off x="7407405" y="193976"/>
            <a:ext cx="2172674" cy="3140968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5" name="AutoShape 206"/>
          <p:cNvCxnSpPr>
            <a:cxnSpLocks noChangeShapeType="1"/>
          </p:cNvCxnSpPr>
          <p:nvPr/>
        </p:nvCxnSpPr>
        <p:spPr bwMode="auto">
          <a:xfrm>
            <a:off x="1072219" y="1588671"/>
            <a:ext cx="0" cy="16034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Connettore 2 95"/>
          <p:cNvCxnSpPr/>
          <p:nvPr/>
        </p:nvCxnSpPr>
        <p:spPr>
          <a:xfrm flipH="1" flipV="1">
            <a:off x="1880734" y="1415347"/>
            <a:ext cx="1217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40"/>
          <p:cNvCxnSpPr/>
          <p:nvPr/>
        </p:nvCxnSpPr>
        <p:spPr>
          <a:xfrm>
            <a:off x="2019022" y="987027"/>
            <a:ext cx="0" cy="456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1" name="Tabella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016541"/>
              </p:ext>
            </p:extLst>
          </p:nvPr>
        </p:nvGraphicFramePr>
        <p:xfrm>
          <a:off x="438098" y="3150467"/>
          <a:ext cx="2914202" cy="149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9745">
                  <a:extLst>
                    <a:ext uri="{9D8B030D-6E8A-4147-A177-3AD203B41FA5}">
                      <a16:colId xmlns:a16="http://schemas.microsoft.com/office/drawing/2014/main" val="3460120404"/>
                    </a:ext>
                  </a:extLst>
                </a:gridCol>
                <a:gridCol w="1214457">
                  <a:extLst>
                    <a:ext uri="{9D8B030D-6E8A-4147-A177-3AD203B41FA5}">
                      <a16:colId xmlns:a16="http://schemas.microsoft.com/office/drawing/2014/main" val="434363576"/>
                    </a:ext>
                  </a:extLst>
                </a:gridCol>
              </a:tblGrid>
              <a:tr h="17134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Dipartimento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Docente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903047"/>
                  </a:ext>
                </a:extLst>
              </a:tr>
              <a:tr h="341012">
                <a:tc>
                  <a:txBody>
                    <a:bodyPr/>
                    <a:lstStyle/>
                    <a:p>
                      <a:pPr algn="ctr"/>
                      <a:endParaRPr lang="it-IT" sz="700" dirty="0">
                        <a:solidFill>
                          <a:schemeClr val="tx1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algn="ctr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SCIENZE UMANE </a:t>
                      </a:r>
                    </a:p>
                    <a:p>
                      <a:pPr algn="ctr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DIRITTO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419100"/>
                      <a:r>
                        <a:rPr lang="it-IT" sz="700" kern="120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Alberto </a:t>
                      </a:r>
                      <a:r>
                        <a:rPr lang="it-IT" sz="700" kern="1200" dirty="0" err="1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Piovan</a:t>
                      </a:r>
                      <a:r>
                        <a:rPr lang="it-IT" sz="700" kern="120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89180"/>
                  </a:ext>
                </a:extLst>
              </a:tr>
              <a:tr h="227341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LINGUE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500" dirty="0">
                        <a:solidFill>
                          <a:srgbClr val="FF0000"/>
                        </a:solidFill>
                        <a:latin typeface="Lexia Readable" pitchFamily="2" charset="0"/>
                        <a:ea typeface="Lexia Readable" pitchFamily="2" charset="0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Irma Preti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680973"/>
                  </a:ext>
                </a:extLst>
              </a:tr>
              <a:tr h="17134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LETTERE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Vincenzo</a:t>
                      </a:r>
                      <a:r>
                        <a:rPr lang="it-IT" sz="700" kern="1200" baseline="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Gaetano</a:t>
                      </a:r>
                      <a:endParaRPr lang="it-IT" sz="700" kern="1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98281"/>
                  </a:ext>
                </a:extLst>
              </a:tr>
              <a:tr h="38024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SCIENZE MATEMATICHE-FISICHE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SCIENZE NATURALI- SCIENZE</a:t>
                      </a:r>
                      <a:r>
                        <a:rPr lang="it-IT" sz="700" kern="1200" baseline="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MOTORIE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700" kern="1200" dirty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Beatrice Carniello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197219"/>
                  </a:ext>
                </a:extLst>
              </a:tr>
            </a:tbl>
          </a:graphicData>
        </a:graphic>
      </p:graphicFrame>
      <p:graphicFrame>
        <p:nvGraphicFramePr>
          <p:cNvPr id="108" name="Tabella 107"/>
          <p:cNvGraphicFramePr>
            <a:graphicFrameLocks noGrp="1"/>
          </p:cNvGraphicFramePr>
          <p:nvPr>
            <p:extLst/>
          </p:nvPr>
        </p:nvGraphicFramePr>
        <p:xfrm>
          <a:off x="3840405" y="3045695"/>
          <a:ext cx="4262330" cy="4443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3405">
                  <a:extLst>
                    <a:ext uri="{9D8B030D-6E8A-4147-A177-3AD203B41FA5}">
                      <a16:colId xmlns:a16="http://schemas.microsoft.com/office/drawing/2014/main" val="3460120404"/>
                    </a:ext>
                  </a:extLst>
                </a:gridCol>
                <a:gridCol w="2828925">
                  <a:extLst>
                    <a:ext uri="{9D8B030D-6E8A-4147-A177-3AD203B41FA5}">
                      <a16:colId xmlns:a16="http://schemas.microsoft.com/office/drawing/2014/main" val="434363576"/>
                    </a:ext>
                  </a:extLst>
                </a:gridCol>
              </a:tblGrid>
              <a:tr h="204615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ts val="400"/>
                        </a:spcBef>
                        <a:buFontTx/>
                        <a:buNone/>
                      </a:pPr>
                      <a:endParaRPr lang="it-IT" sz="100" b="0" kern="1200" dirty="0">
                        <a:solidFill>
                          <a:srgbClr val="00008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algn="ctr" defTabSz="457200" rtl="0" eaLnBrk="1" latinLnBrk="0" hangingPunct="1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SETTORE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it-IT" sz="200" b="0" kern="1200" dirty="0">
                        <a:solidFill>
                          <a:srgbClr val="00008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Docente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903047"/>
                  </a:ext>
                </a:extLst>
              </a:tr>
              <a:tr h="252240">
                <a:tc>
                  <a:txBody>
                    <a:bodyPr/>
                    <a:lstStyle/>
                    <a:p>
                      <a:pPr marL="0" indent="0" algn="ctr" defTabSz="4191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INVALSI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Michela Soave (Ref.)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Laura Lonardi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89180"/>
                  </a:ext>
                </a:extLst>
              </a:tr>
              <a:tr h="242715">
                <a:tc>
                  <a:txBody>
                    <a:bodyPr/>
                    <a:lstStyle/>
                    <a:p>
                      <a:pPr marL="0" indent="0" algn="ctr" defTabSz="4191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Animatore digitale</a:t>
                      </a:r>
                    </a:p>
                    <a:p>
                      <a:pPr marL="0" indent="0" algn="ctr" defTabSz="4191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Didattica 3.0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Ref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.) Pietro Calore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Michela Soave (Ref.)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680973"/>
                  </a:ext>
                </a:extLst>
              </a:tr>
              <a:tr h="261765">
                <a:tc>
                  <a:txBody>
                    <a:bodyPr/>
                    <a:lstStyle/>
                    <a:p>
                      <a:pPr marL="0" indent="0" algn="ctr" defTabSz="4191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Orientamento entrata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Silvia Mascalzoni (Ref.) 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Margherita Stocchi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98281"/>
                  </a:ext>
                </a:extLst>
              </a:tr>
              <a:tr h="233190">
                <a:tc>
                  <a:txBody>
                    <a:bodyPr/>
                    <a:lstStyle/>
                    <a:p>
                      <a:pPr marL="0" marR="0" indent="0" algn="ctr" defTabSz="4191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Orientamento uscita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Francesca Venturelli (</a:t>
                      </a:r>
                      <a:r>
                        <a:rPr lang="it-IT" sz="70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Ref</a:t>
                      </a:r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.)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Nicola </a:t>
                      </a:r>
                      <a:r>
                        <a:rPr lang="it-IT" sz="70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Giacometti</a:t>
                      </a:r>
                      <a:endParaRPr lang="it-IT" sz="700" dirty="0">
                        <a:solidFill>
                          <a:schemeClr val="tx1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397810"/>
                  </a:ext>
                </a:extLst>
              </a:tr>
              <a:tr h="29807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PTOF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Francesca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Venturelli (Ref.) </a:t>
                      </a:r>
                    </a:p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Vincenzo Gaetano – Nicola 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Giacometti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– Beatrice Boccardo – Beatrice Carniello</a:t>
                      </a:r>
                      <a:endParaRPr lang="it-IT" sz="700" dirty="0">
                        <a:solidFill>
                          <a:schemeClr val="tx1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792550"/>
                  </a:ext>
                </a:extLst>
              </a:tr>
              <a:tr h="311521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Educazione alla salute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Valeria Sartore  (Ref.)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Pietro 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Berno</a:t>
                      </a:r>
                      <a:endParaRPr lang="it-IT" sz="700" baseline="0" dirty="0">
                        <a:solidFill>
                          <a:schemeClr val="tx1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54276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Gruppo di lavoro per l’Inclusione (GLI)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Oscar Tiozzo Brasiola (Ref.)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Silvia Mascalzoni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– </a:t>
                      </a:r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Margherita Stocchi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5954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Pastorale scolastica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Francesca Venturelli (Ref.)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Alberto Piovan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– Valeria Sartore – Nicola 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Giacometti</a:t>
                      </a:r>
                      <a:endParaRPr lang="it-IT" sz="700" dirty="0">
                        <a:solidFill>
                          <a:schemeClr val="tx1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1337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PCTO (ex-ASL)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Silvia Mascalzoni (Ref.)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</a:p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Giulia Lumare Francesca Venturelli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58415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Servizio Biblioteca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Antonietta Lunardi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3766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MAUS-Comunica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Giulia Lumare (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Ref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.) </a:t>
                      </a:r>
                    </a:p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- Irma Preti – Serena </a:t>
                      </a:r>
                      <a:r>
                        <a:rPr lang="it-IT" sz="700" baseline="0" dirty="0" err="1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Bishara</a:t>
                      </a:r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– Pietro Calore </a:t>
                      </a:r>
                    </a:p>
                    <a:p>
                      <a:pPr algn="ctr"/>
                      <a:r>
                        <a:rPr lang="it-IT" sz="700" baseline="0" dirty="0">
                          <a:solidFill>
                            <a:schemeClr val="tx1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– Francesca Venturelli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6670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Commissione Educazione civica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Alberto Piovan (</a:t>
                      </a:r>
                      <a:r>
                        <a:rPr lang="it-IT" sz="700" b="0" kern="1200" dirty="0" err="1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Ref</a:t>
                      </a:r>
                      <a:r>
                        <a:rPr lang="it-IT" sz="700" b="0" kern="1200" dirty="0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.) – Nicola </a:t>
                      </a:r>
                      <a:r>
                        <a:rPr lang="it-IT" sz="700" b="0" kern="1200" dirty="0" err="1">
                          <a:solidFill>
                            <a:srgbClr val="00008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Giacometti</a:t>
                      </a:r>
                      <a:endParaRPr lang="it-IT" sz="700" b="0" kern="1200" dirty="0">
                        <a:solidFill>
                          <a:srgbClr val="00008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00766"/>
                  </a:ext>
                </a:extLst>
              </a:tr>
              <a:tr h="326437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55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551</Words>
  <Application>Microsoft Office PowerPoint</Application>
  <PresentationFormat>Presentazione su schermo (4:3)</PresentationFormat>
  <Paragraphs>182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Arial Unicode MS</vt:lpstr>
      <vt:lpstr>Calibri</vt:lpstr>
      <vt:lpstr>Lexia Readable</vt:lpstr>
      <vt:lpstr>Lexie Readable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Piccolo</dc:creator>
  <cp:lastModifiedBy>Giovanni Aliberti</cp:lastModifiedBy>
  <cp:revision>79</cp:revision>
  <cp:lastPrinted>2022-08-30T13:32:04Z</cp:lastPrinted>
  <dcterms:created xsi:type="dcterms:W3CDTF">2016-08-20T19:24:54Z</dcterms:created>
  <dcterms:modified xsi:type="dcterms:W3CDTF">2022-09-21T09:02:14Z</dcterms:modified>
</cp:coreProperties>
</file>